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83" r:id="rId3"/>
    <p:sldId id="281" r:id="rId4"/>
    <p:sldId id="285" r:id="rId5"/>
    <p:sldId id="284" r:id="rId6"/>
    <p:sldId id="257" r:id="rId7"/>
    <p:sldId id="271" r:id="rId8"/>
    <p:sldId id="262" r:id="rId9"/>
    <p:sldId id="276" r:id="rId10"/>
    <p:sldId id="263" r:id="rId11"/>
    <p:sldId id="272" r:id="rId12"/>
    <p:sldId id="277" r:id="rId13"/>
    <p:sldId id="278" r:id="rId14"/>
    <p:sldId id="259" r:id="rId15"/>
    <p:sldId id="286" r:id="rId16"/>
    <p:sldId id="266" r:id="rId17"/>
    <p:sldId id="279" r:id="rId18"/>
    <p:sldId id="280" r:id="rId19"/>
    <p:sldId id="260" r:id="rId20"/>
    <p:sldId id="287" r:id="rId21"/>
    <p:sldId id="273" r:id="rId22"/>
  </p:sldIdLst>
  <p:sldSz cx="9144000" cy="6858000" type="screen4x3"/>
  <p:notesSz cx="6858000" cy="91170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88612" autoAdjust="0"/>
  </p:normalViewPr>
  <p:slideViewPr>
    <p:cSldViewPr>
      <p:cViewPr varScale="1">
        <p:scale>
          <a:sx n="78" d="100"/>
          <a:sy n="78" d="100"/>
        </p:scale>
        <p:origin x="72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DA46D6-8B2D-445D-A0F1-2305D6F12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639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DB954-B17C-4BCF-A336-FCD2804B7F2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55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o-RO" altLang="en-US" dirty="0">
                <a:latin typeface="Cambria" pitchFamily="18" charset="0"/>
              </a:rPr>
              <a:t>Astăzi, Internetul este o rețea total diferită față de începuturile sale. Tot mai multă lume își bazează nevoile personale, financiare sau de afaceri pe această rețea</a:t>
            </a:r>
            <a:r>
              <a:rPr lang="en-US" altLang="en-US" dirty="0">
                <a:latin typeface="Cambria" pitchFamily="18" charset="0"/>
              </a:rPr>
              <a:t>.</a:t>
            </a:r>
            <a:r>
              <a:rPr lang="ro-RO" altLang="en-US" dirty="0">
                <a:latin typeface="Cambria" pitchFamily="18" charset="0"/>
              </a:rPr>
              <a:t> Informațiile personale trebuie protejate</a:t>
            </a:r>
            <a:r>
              <a:rPr lang="en-US" altLang="en-US" dirty="0">
                <a:latin typeface="Cambria" pitchFamily="18" charset="0"/>
              </a:rPr>
              <a:t>. </a:t>
            </a:r>
            <a:r>
              <a:rPr lang="ro-RO" altLang="en-US" dirty="0">
                <a:latin typeface="Cambria" pitchFamily="18" charset="0"/>
              </a:rPr>
              <a:t>Cu toate acestea, instrumentele de atac sunt din ce în ce mai sofisticate și puternic automatizate, necesitând din ce în ce mai puține cunoștințe tehnice (față de trecut) pentru a le utiliza.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0B35BC-B459-4167-A495-45B229EFD0C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292B4-C9F9-4E2D-996F-C5BAA6C9D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C41D-CA4D-4167-B8FF-B07C76D63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0D44B-86F5-442C-9F6B-BD19E3B3E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63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C2801-31AD-4312-9C7B-93DFA6EE9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1F82-F820-4DE4-B9CF-015A3630F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6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6DA9-31BC-4313-A8C7-B093F7C0F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27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D0699-EF24-4311-9945-79B388D01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97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92BD-1D28-4BB3-8950-DB45896AB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35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92C4-E17E-401E-A71F-E21BD0CB8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6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AA10-1097-47BC-9769-D8BD43153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DDAEF-AC3D-4D8F-A4B2-7DBC4B14F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82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20134F-95A9-45F5-A34C-688C91234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itcoin" TargetMode="External"/><Relationship Id="rId3" Type="http://schemas.openxmlformats.org/officeDocument/2006/relationships/hyperlink" Target="https://en.wikipedia.org/wiki/WannaCry_ransomware_attack#cite_note-4" TargetMode="External"/><Relationship Id="rId7" Type="http://schemas.openxmlformats.org/officeDocument/2006/relationships/hyperlink" Target="https://en.wikipedia.org/wiki/Microsoft_Windows" TargetMode="External"/><Relationship Id="rId2" Type="http://schemas.openxmlformats.org/officeDocument/2006/relationships/hyperlink" Target="https://en.wikipedia.org/wiki/WannaCry_ransomware_attack#cite_note-microsoftreleases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ansomware" TargetMode="External"/><Relationship Id="rId5" Type="http://schemas.openxmlformats.org/officeDocument/2006/relationships/hyperlink" Target="https://en.wikipedia.org/wiki/WannaCry_ransomware_attack#cite_note-auto-6" TargetMode="External"/><Relationship Id="rId4" Type="http://schemas.openxmlformats.org/officeDocument/2006/relationships/hyperlink" Target="https://en.wikipedia.org/wiki/WannaCry_ransomware_attack#cite_note-:0-5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6E1D47-BD45-4DD3-AF0A-4B28FF829A50}" type="slidenum">
              <a:rPr lang="en-US" altLang="en-US">
                <a:solidFill>
                  <a:srgbClr val="000000"/>
                </a:solidFill>
                <a:latin typeface="Cambria" pitchFamily="18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49530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ro-RO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Răzvan Daniel ZOTA</a:t>
            </a:r>
          </a:p>
          <a:p>
            <a:pPr algn="ctr">
              <a:buFontTx/>
              <a:buNone/>
            </a:pPr>
            <a:r>
              <a:rPr lang="ro-RO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Facult</a:t>
            </a:r>
            <a:r>
              <a:rPr lang="en-US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atea</a:t>
            </a:r>
            <a:r>
              <a:rPr lang="ro-RO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de Cibernetic</a:t>
            </a:r>
            <a:r>
              <a:rPr lang="ro-RO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ă, Statistică și Informatică Economică</a:t>
            </a:r>
          </a:p>
          <a:p>
            <a:pPr algn="ctr">
              <a:buFontTx/>
              <a:buNone/>
            </a:pPr>
            <a:r>
              <a:rPr lang="ro-RO" altLang="en-US" sz="2300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zota@ase.ro</a:t>
            </a:r>
          </a:p>
          <a:p>
            <a:pPr algn="ctr">
              <a:buFontTx/>
              <a:buNone/>
            </a:pPr>
            <a:r>
              <a:rPr lang="ro-RO" altLang="en-US" sz="23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http</a:t>
            </a:r>
            <a:r>
              <a:rPr lang="en-US" altLang="en-US" sz="23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ro-RO" altLang="en-US" sz="23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://zota.ase.ro/so</a:t>
            </a:r>
            <a:endParaRPr lang="ro-RO" altLang="en-US" sz="2300" b="1" kern="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647700" y="2304846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1200"/>
              </a:spcAft>
            </a:pPr>
            <a:r>
              <a:rPr lang="ro-RO" alt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Sisteme de operare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</a:pPr>
            <a:r>
              <a:rPr lang="ro-RO" altLang="en-US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Cursul #</a:t>
            </a:r>
            <a:r>
              <a:rPr lang="en-US" altLang="en-US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11</a:t>
            </a:r>
            <a:br>
              <a:rPr lang="ro-RO" altLang="en-US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altLang="en-US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Securitatea sistemelor de operare</a:t>
            </a:r>
            <a:endParaRPr lang="ro-RO" altLang="en-US" sz="3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8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E3F5AF-AF9B-4F02-8E50-5508E11EFFC0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eaLnBrk="1" hangingPunct="1"/>
            <a:r>
              <a:rPr lang="ro-RO" altLang="en-US" sz="3300" dirty="0">
                <a:latin typeface="Cambria" pitchFamily="18" charset="0"/>
                <a:cs typeface="Times New Roman" pitchFamily="18" charset="0"/>
              </a:rPr>
              <a:t>Nume de utilizatori şi parole</a:t>
            </a:r>
            <a:endParaRPr lang="en-US" altLang="en-US" sz="33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172" name="Text Box 49"/>
          <p:cNvSpPr txBox="1">
            <a:spLocks noChangeArrowheads="1"/>
          </p:cNvSpPr>
          <p:nvPr/>
        </p:nvSpPr>
        <p:spPr bwMode="auto">
          <a:xfrm>
            <a:off x="1128713" y="1408113"/>
            <a:ext cx="1809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itchFamily="18" charset="0"/>
            </a:endParaRPr>
          </a:p>
        </p:txBody>
      </p:sp>
      <p:sp>
        <p:nvSpPr>
          <p:cNvPr id="7173" name="Text Box 50"/>
          <p:cNvSpPr txBox="1">
            <a:spLocks noChangeArrowheads="1"/>
          </p:cNvSpPr>
          <p:nvPr/>
        </p:nvSpPr>
        <p:spPr bwMode="auto">
          <a:xfrm>
            <a:off x="828675" y="1219200"/>
            <a:ext cx="7620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În mod normal administratorul de sistem va defini o </a:t>
            </a:r>
            <a:r>
              <a:rPr lang="ro-RO" altLang="en-US" sz="2000" dirty="0" err="1">
                <a:latin typeface="Cambria" pitchFamily="18" charset="0"/>
              </a:rPr>
              <a:t>convenţie</a:t>
            </a:r>
            <a:r>
              <a:rPr lang="ro-RO" altLang="en-US" sz="2000" dirty="0">
                <a:latin typeface="Cambria" pitchFamily="18" charset="0"/>
              </a:rPr>
              <a:t> pentru stabilirea numelor de utilizatori din </a:t>
            </a:r>
            <a:r>
              <a:rPr lang="ro-RO" altLang="en-US" sz="2000" dirty="0" err="1">
                <a:latin typeface="Cambria" pitchFamily="18" charset="0"/>
              </a:rPr>
              <a:t>reţea</a:t>
            </a:r>
            <a:r>
              <a:rPr lang="ro-RO" altLang="en-US" sz="2000" dirty="0">
                <a:latin typeface="Cambria" pitchFamily="18" charset="0"/>
              </a:rPr>
              <a:t> (pentru accesul la SO de </a:t>
            </a:r>
            <a:r>
              <a:rPr lang="ro-RO" altLang="en-US" sz="2000" dirty="0" err="1">
                <a:latin typeface="Cambria" pitchFamily="18" charset="0"/>
              </a:rPr>
              <a:t>reţea</a:t>
            </a:r>
            <a:r>
              <a:rPr lang="ro-RO" altLang="en-US" sz="2000" dirty="0">
                <a:latin typeface="Cambria" pitchFamily="18" charset="0"/>
              </a:rPr>
              <a:t>)</a:t>
            </a:r>
            <a:r>
              <a:rPr lang="en-US" altLang="en-US" sz="2000" dirty="0">
                <a:latin typeface="Cambria" pitchFamily="18" charset="0"/>
              </a:rPr>
              <a:t>.</a:t>
            </a:r>
            <a:endParaRPr lang="ro-RO" altLang="en-US" sz="20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20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Stabilirea parolelor este importantă, iar nivelul de control al parolelor va fi în </a:t>
            </a:r>
            <a:r>
              <a:rPr lang="ro-RO" altLang="en-US" sz="2000" dirty="0" err="1">
                <a:latin typeface="Cambria" pitchFamily="18" charset="0"/>
              </a:rPr>
              <a:t>concordanţă</a:t>
            </a:r>
            <a:r>
              <a:rPr lang="ro-RO" altLang="en-US" sz="2000" dirty="0">
                <a:latin typeface="Cambria" pitchFamily="18" charset="0"/>
              </a:rPr>
              <a:t> cu nivelul de </a:t>
            </a:r>
            <a:r>
              <a:rPr lang="ro-RO" altLang="en-US" sz="2000" dirty="0" err="1">
                <a:latin typeface="Cambria" pitchFamily="18" charset="0"/>
              </a:rPr>
              <a:t>protecţie</a:t>
            </a:r>
            <a:r>
              <a:rPr lang="ro-RO" altLang="en-US" sz="2000" dirty="0">
                <a:latin typeface="Cambria" pitchFamily="18" charset="0"/>
              </a:rPr>
              <a:t> necesar.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20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O bună politică de securitate va </a:t>
            </a:r>
            <a:r>
              <a:rPr lang="ro-RO" altLang="en-US" sz="2000" dirty="0" err="1">
                <a:latin typeface="Cambria" pitchFamily="18" charset="0"/>
              </a:rPr>
              <a:t>conţine</a:t>
            </a:r>
            <a:r>
              <a:rPr lang="ro-RO" altLang="en-US" sz="2000" dirty="0">
                <a:latin typeface="Cambria" pitchFamily="18" charset="0"/>
              </a:rPr>
              <a:t> următoarele:</a:t>
            </a:r>
            <a:r>
              <a:rPr lang="en-US" altLang="en-US" sz="2000" dirty="0">
                <a:latin typeface="Cambri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- </a:t>
            </a:r>
            <a:r>
              <a:rPr lang="en-US" altLang="en-US" sz="2000" dirty="0">
                <a:latin typeface="Cambria" pitchFamily="18" charset="0"/>
              </a:rPr>
              <a:t>Pa</a:t>
            </a:r>
            <a:r>
              <a:rPr lang="ro-RO" altLang="en-US" sz="2000" dirty="0">
                <a:latin typeface="Cambria" pitchFamily="18" charset="0"/>
              </a:rPr>
              <a:t>rolele trebuie să expire după o perioadă specificată de timp</a:t>
            </a:r>
            <a:r>
              <a:rPr lang="en-US" altLang="en-US" sz="2000" dirty="0">
                <a:latin typeface="Cambria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- </a:t>
            </a:r>
            <a:r>
              <a:rPr lang="en-US" altLang="en-US" sz="2000" dirty="0">
                <a:latin typeface="Cambria" pitchFamily="18" charset="0"/>
              </a:rPr>
              <a:t>Pa</a:t>
            </a:r>
            <a:r>
              <a:rPr lang="ro-RO" altLang="en-US" sz="2000" dirty="0">
                <a:latin typeface="Cambria" pitchFamily="18" charset="0"/>
              </a:rPr>
              <a:t>rolele trebuie să </a:t>
            </a:r>
            <a:r>
              <a:rPr lang="ro-RO" altLang="en-US" sz="2000" dirty="0" err="1">
                <a:latin typeface="Cambria" pitchFamily="18" charset="0"/>
              </a:rPr>
              <a:t>conţină</a:t>
            </a:r>
            <a:r>
              <a:rPr lang="ro-RO" altLang="en-US" sz="2000" dirty="0">
                <a:latin typeface="Cambria" pitchFamily="18" charset="0"/>
              </a:rPr>
              <a:t> litere, cifre şi alte caractere speciale pentru a nu fi </a:t>
            </a:r>
            <a:r>
              <a:rPr lang="ro-RO" altLang="en-US" sz="2000" dirty="0" err="1">
                <a:latin typeface="Cambria" pitchFamily="18" charset="0"/>
              </a:rPr>
              <a:t>uşor</a:t>
            </a:r>
            <a:r>
              <a:rPr lang="ro-RO" altLang="en-US" sz="2000" dirty="0">
                <a:latin typeface="Cambria" pitchFamily="18" charset="0"/>
              </a:rPr>
              <a:t> “spartă”</a:t>
            </a:r>
            <a:r>
              <a:rPr lang="en-US" altLang="en-US" sz="2000" dirty="0">
                <a:latin typeface="Cambria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o-RO" altLang="en-US" sz="2000" dirty="0">
                <a:latin typeface="Cambria" pitchFamily="18" charset="0"/>
              </a:rPr>
              <a:t>Regula standard a parolelor spune că utilizatorii nu trebuie să </a:t>
            </a:r>
            <a:r>
              <a:rPr lang="ro-RO" altLang="en-US" sz="2000" dirty="0" err="1">
                <a:latin typeface="Cambria" pitchFamily="18" charset="0"/>
              </a:rPr>
              <a:t>îşi</a:t>
            </a:r>
            <a:r>
              <a:rPr lang="ro-RO" altLang="en-US" sz="2000" dirty="0">
                <a:latin typeface="Cambria" pitchFamily="18" charset="0"/>
              </a:rPr>
              <a:t> noteze parolele pe hârtie (sau alt suport) şi să le lase nesupravegheate, sau le facă publice.</a:t>
            </a:r>
            <a:r>
              <a:rPr lang="en-US" altLang="en-US" sz="2000" dirty="0">
                <a:latin typeface="Cambri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- Trebuie definite reguli în legătură cu expirarea parolelor şi blocarea conturilor (în momentul în care s-a înregistrat o încercare </a:t>
            </a:r>
            <a:r>
              <a:rPr lang="ro-RO" altLang="en-US" sz="2000" dirty="0" err="1">
                <a:latin typeface="Cambria" pitchFamily="18" charset="0"/>
              </a:rPr>
              <a:t>nereuşită</a:t>
            </a:r>
            <a:r>
              <a:rPr lang="ro-RO" altLang="en-US" sz="2000" dirty="0">
                <a:latin typeface="Cambria" pitchFamily="18" charset="0"/>
              </a:rPr>
              <a:t> de conectare sau când a fost depistată o modificare suspectă în </a:t>
            </a:r>
            <a:r>
              <a:rPr lang="ro-RO" altLang="en-US" sz="2000" dirty="0" err="1">
                <a:latin typeface="Cambria" pitchFamily="18" charset="0"/>
              </a:rPr>
              <a:t>configuraţia</a:t>
            </a:r>
            <a:r>
              <a:rPr lang="ro-RO" altLang="en-US" sz="2000" dirty="0">
                <a:latin typeface="Cambria" pitchFamily="18" charset="0"/>
              </a:rPr>
              <a:t> sistemului)</a:t>
            </a:r>
            <a:r>
              <a:rPr lang="en-US" altLang="en-US" sz="2000" dirty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160910-768C-4729-ADDF-6DC4FBA2BA88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eaLnBrk="1" hangingPunct="1"/>
            <a:r>
              <a:rPr lang="ro-RO" altLang="en-US" sz="3300">
                <a:latin typeface="Cambria" pitchFamily="18" charset="0"/>
                <a:cs typeface="Times New Roman" pitchFamily="18" charset="0"/>
              </a:rPr>
              <a:t>Alte măsuri standard de securitate</a:t>
            </a:r>
            <a:endParaRPr lang="en-US" altLang="en-US" sz="330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128713" y="1408113"/>
            <a:ext cx="1809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itchFamily="18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62000" y="1531938"/>
            <a:ext cx="8001000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200" dirty="0" err="1">
                <a:latin typeface="Cambria" pitchFamily="18" charset="0"/>
              </a:rPr>
              <a:t>Protecţie</a:t>
            </a:r>
            <a:r>
              <a:rPr lang="ro-RO" altLang="en-US" sz="2200" dirty="0">
                <a:latin typeface="Cambria" pitchFamily="18" charset="0"/>
              </a:rPr>
              <a:t> împotriva </a:t>
            </a:r>
            <a:r>
              <a:rPr lang="ro-RO" altLang="en-US" sz="2200" dirty="0" err="1">
                <a:latin typeface="Cambria" pitchFamily="18" charset="0"/>
              </a:rPr>
              <a:t>viruşilor</a:t>
            </a:r>
            <a:endParaRPr lang="ro-RO" altLang="en-US" sz="22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22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200" dirty="0" err="1">
                <a:latin typeface="Cambria" pitchFamily="18" charset="0"/>
              </a:rPr>
              <a:t>Protecţie</a:t>
            </a:r>
            <a:r>
              <a:rPr lang="ro-RO" altLang="en-US" sz="2200" dirty="0">
                <a:latin typeface="Cambria" pitchFamily="18" charset="0"/>
              </a:rPr>
              <a:t> împotriva spam-ului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200" dirty="0">
                <a:latin typeface="Cambria" pitchFamily="18" charset="0"/>
              </a:rPr>
              <a:t>(</a:t>
            </a:r>
            <a:r>
              <a:rPr lang="en-US" altLang="en-US" sz="2200" dirty="0">
                <a:latin typeface="Cambria" pitchFamily="18" charset="0"/>
              </a:rPr>
              <a:t>un </a:t>
            </a:r>
            <a:r>
              <a:rPr lang="ro-RO" altLang="en-US" sz="2200" dirty="0">
                <a:latin typeface="Cambria" pitchFamily="18" charset="0"/>
              </a:rPr>
              <a:t>exemplu la </a:t>
            </a:r>
            <a:r>
              <a:rPr lang="en-US" altLang="en-US" sz="2200" dirty="0">
                <a:latin typeface="Cambria" pitchFamily="18" charset="0"/>
              </a:rPr>
              <a:t>http://policy.ucop.edu/doc/7000471/AntiSpam</a:t>
            </a:r>
            <a:r>
              <a:rPr lang="ro-RO" altLang="en-US" sz="2200" dirty="0">
                <a:latin typeface="Cambria" pitchFamily="18" charset="0"/>
              </a:rPr>
              <a:t>)</a:t>
            </a:r>
            <a:endParaRPr lang="en-US" altLang="en-US" sz="2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41210E-38A2-4DDB-84D0-859CD5BE9563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3600">
                <a:latin typeface="Cambria" pitchFamily="18" charset="0"/>
              </a:rPr>
              <a:t>Evoluția amenințărilor de securitate</a:t>
            </a:r>
            <a:endParaRPr lang="en-US" altLang="en-US" sz="3600" b="1">
              <a:latin typeface="Cambria" pitchFamily="18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ambria" pitchFamily="18" charset="0"/>
              </a:rPr>
              <a:t>“Necessity is the mother of invention.”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Cambria" pitchFamily="18" charset="0"/>
            </a:endParaRPr>
          </a:p>
          <a:p>
            <a:r>
              <a:rPr lang="ro-RO" altLang="en-US" sz="2000" dirty="0">
                <a:latin typeface="Cambria" pitchFamily="18" charset="0"/>
              </a:rPr>
              <a:t>Pe măsură ce securitatea rețelei a devenit o parte </a:t>
            </a:r>
            <a:r>
              <a:rPr lang="ro-RO" altLang="en-US" sz="2000" dirty="0" err="1">
                <a:latin typeface="Cambria" pitchFamily="18" charset="0"/>
              </a:rPr>
              <a:t>intgrantă</a:t>
            </a:r>
            <a:r>
              <a:rPr lang="ro-RO" altLang="en-US" sz="2000" dirty="0">
                <a:latin typeface="Cambria" pitchFamily="18" charset="0"/>
              </a:rPr>
              <a:t> a operațiilor zilnice, au început să apară echipamentele dedicate securității</a:t>
            </a:r>
            <a:r>
              <a:rPr lang="en-US" altLang="en-US" sz="2000" dirty="0">
                <a:latin typeface="Cambria" pitchFamily="18" charset="0"/>
              </a:rPr>
              <a:t>.</a:t>
            </a:r>
          </a:p>
          <a:p>
            <a:r>
              <a:rPr lang="ro-RO" altLang="en-US" sz="2000" dirty="0">
                <a:latin typeface="Cambria" pitchFamily="18" charset="0"/>
              </a:rPr>
              <a:t>Unul dintre primele instrumente de acest gen a fost sistemul </a:t>
            </a:r>
            <a:r>
              <a:rPr lang="en-US" altLang="en-US" sz="2000" dirty="0">
                <a:latin typeface="Cambria" pitchFamily="18" charset="0"/>
              </a:rPr>
              <a:t>de tip “intrusion detection system” (IDS), </a:t>
            </a:r>
            <a:r>
              <a:rPr lang="ro-RO" altLang="en-US" sz="2000" dirty="0">
                <a:latin typeface="Cambria" pitchFamily="18" charset="0"/>
              </a:rPr>
              <a:t>dezvoltat pentru prima dată de firma </a:t>
            </a:r>
            <a:r>
              <a:rPr lang="en-US" altLang="en-US" sz="2000" dirty="0">
                <a:latin typeface="Cambria" pitchFamily="18" charset="0"/>
              </a:rPr>
              <a:t>SRI International </a:t>
            </a:r>
            <a:r>
              <a:rPr lang="ro-RO" altLang="en-US" sz="2000" dirty="0">
                <a:latin typeface="Cambria" pitchFamily="18" charset="0"/>
              </a:rPr>
              <a:t>în</a:t>
            </a:r>
            <a:r>
              <a:rPr lang="en-US" altLang="en-US" sz="2000" dirty="0">
                <a:latin typeface="Cambria" pitchFamily="18" charset="0"/>
              </a:rPr>
              <a:t> 1984. </a:t>
            </a:r>
            <a:r>
              <a:rPr lang="ro-RO" altLang="en-US" sz="2000" dirty="0">
                <a:latin typeface="Cambria" pitchFamily="18" charset="0"/>
              </a:rPr>
              <a:t>Un sistem </a:t>
            </a:r>
            <a:r>
              <a:rPr lang="en-US" altLang="en-US" sz="2000" dirty="0">
                <a:latin typeface="Cambria" pitchFamily="18" charset="0"/>
              </a:rPr>
              <a:t>IDS </a:t>
            </a:r>
            <a:r>
              <a:rPr lang="ro-RO" altLang="en-US" sz="2000" dirty="0">
                <a:latin typeface="Cambria" pitchFamily="18" charset="0"/>
              </a:rPr>
              <a:t>oferă posibilitatea detecției în timp real a diverselor tipuri de atacuri</a:t>
            </a:r>
            <a:r>
              <a:rPr lang="en-US" altLang="en-US" sz="2000" dirty="0">
                <a:latin typeface="Cambria" pitchFamily="18" charset="0"/>
              </a:rPr>
              <a:t>.</a:t>
            </a:r>
            <a:r>
              <a:rPr lang="ro-RO" altLang="en-US" sz="2000" dirty="0">
                <a:latin typeface="Cambria" pitchFamily="18" charset="0"/>
              </a:rPr>
              <a:t> Această detecție permite administratorilor ce se ocupă cu securitatea rețelei să intervină mai rapid pentru a contracara impactul negativ al acestor atacuri asupra rețelei și utilizatorilor</a:t>
            </a:r>
            <a:r>
              <a:rPr lang="en-US" altLang="en-US" sz="2000" dirty="0">
                <a:latin typeface="Cambria" pitchFamily="18" charset="0"/>
              </a:rPr>
              <a:t>.</a:t>
            </a:r>
            <a:r>
              <a:rPr lang="ro-RO" altLang="en-US" sz="2000" dirty="0">
                <a:latin typeface="Cambria" pitchFamily="18" charset="0"/>
              </a:rPr>
              <a:t> </a:t>
            </a:r>
          </a:p>
          <a:p>
            <a:r>
              <a:rPr lang="ro-RO" altLang="en-US" sz="2000" dirty="0">
                <a:latin typeface="Cambria" pitchFamily="18" charset="0"/>
              </a:rPr>
              <a:t>La sfârșitul anilor </a:t>
            </a:r>
            <a:r>
              <a:rPr lang="en-US" altLang="en-US" sz="2000" dirty="0">
                <a:latin typeface="Cambria" pitchFamily="18" charset="0"/>
              </a:rPr>
              <a:t>1990,</a:t>
            </a:r>
            <a:r>
              <a:rPr lang="ro-RO" altLang="en-US" sz="2000" dirty="0">
                <a:latin typeface="Cambria" pitchFamily="18" charset="0"/>
              </a:rPr>
              <a:t> sistemele de tip </a:t>
            </a:r>
            <a:r>
              <a:rPr lang="en-US" altLang="en-US" sz="2000" dirty="0">
                <a:latin typeface="Cambria" pitchFamily="18" charset="0"/>
              </a:rPr>
              <a:t>“intrusion prevention system” (IPS) au </a:t>
            </a:r>
            <a:r>
              <a:rPr lang="ro-RO" altLang="en-US" sz="2000" dirty="0">
                <a:latin typeface="Cambria" pitchFamily="18" charset="0"/>
              </a:rPr>
              <a:t>început să înlocuiască soluțiile de tip </a:t>
            </a:r>
            <a:r>
              <a:rPr lang="en-US" altLang="en-US" sz="2000" dirty="0">
                <a:latin typeface="Cambria" pitchFamily="18" charset="0"/>
              </a:rPr>
              <a:t>IDS. </a:t>
            </a:r>
            <a:r>
              <a:rPr lang="ro-RO" altLang="en-US" sz="2000" dirty="0">
                <a:latin typeface="Cambria" pitchFamily="18" charset="0"/>
              </a:rPr>
              <a:t>Un sistem de tip </a:t>
            </a:r>
            <a:r>
              <a:rPr lang="en-US" altLang="en-US" sz="2000" dirty="0">
                <a:latin typeface="Cambria" pitchFamily="18" charset="0"/>
              </a:rPr>
              <a:t>IPS </a:t>
            </a:r>
            <a:r>
              <a:rPr lang="ro-RO" altLang="en-US" sz="2000" dirty="0">
                <a:latin typeface="Cambria" pitchFamily="18" charset="0"/>
              </a:rPr>
              <a:t>permite depistarea activităților rău intenționate și are abilitatea de a bloca (în timp real) automat atacurile.</a:t>
            </a:r>
            <a:endParaRPr lang="en-US" altLang="en-US" sz="20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B826B1-B3AF-4F8B-ACA6-48294D9082DD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3600">
                <a:latin typeface="Cambria" pitchFamily="18" charset="0"/>
              </a:rPr>
              <a:t>Evoluția amenințărilor de securitate</a:t>
            </a:r>
            <a:endParaRPr lang="en-US" altLang="en-US" sz="3600" b="1">
              <a:latin typeface="Cambria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În plus față de soluțiile de tip </a:t>
            </a:r>
            <a:r>
              <a:rPr lang="en-US" altLang="en-US" sz="2000" dirty="0">
                <a:latin typeface="Cambria" pitchFamily="18" charset="0"/>
              </a:rPr>
              <a:t>IDS</a:t>
            </a:r>
            <a:r>
              <a:rPr lang="ro-RO" altLang="en-US" sz="2000" dirty="0">
                <a:latin typeface="Cambria" pitchFamily="18" charset="0"/>
              </a:rPr>
              <a:t> și </a:t>
            </a:r>
            <a:r>
              <a:rPr lang="en-US" altLang="en-US" sz="2000" dirty="0">
                <a:latin typeface="Cambria" pitchFamily="18" charset="0"/>
              </a:rPr>
              <a:t>IPS</a:t>
            </a:r>
            <a:r>
              <a:rPr lang="ro-RO" altLang="en-US" sz="2000" dirty="0">
                <a:latin typeface="Cambria" pitchFamily="18" charset="0"/>
              </a:rPr>
              <a:t>, au apărut soluțiile de tip</a:t>
            </a:r>
            <a:r>
              <a:rPr lang="en-US" altLang="en-US" sz="2000" dirty="0">
                <a:latin typeface="Cambria" pitchFamily="18" charset="0"/>
              </a:rPr>
              <a:t> firewall</a:t>
            </a:r>
            <a:r>
              <a:rPr lang="ro-RO" altLang="en-US" sz="2000" dirty="0">
                <a:latin typeface="Cambria" pitchFamily="18" charset="0"/>
              </a:rPr>
              <a:t> pentru a preveni ca traficul nedorit să pătrundă într-o rețea, oferindu-se astfel o securitate perimetrală a rețelei</a:t>
            </a:r>
            <a:r>
              <a:rPr lang="en-US" altLang="en-US" sz="2000" dirty="0">
                <a:latin typeface="Cambria" pitchFamily="18" charset="0"/>
              </a:rPr>
              <a:t>. </a:t>
            </a:r>
            <a:r>
              <a:rPr lang="ro-RO" altLang="en-US" sz="2000" dirty="0">
                <a:latin typeface="Cambria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În 1988 compania </a:t>
            </a:r>
            <a:r>
              <a:rPr lang="en-US" altLang="en-US" sz="2000" dirty="0">
                <a:latin typeface="Cambria" pitchFamily="18" charset="0"/>
              </a:rPr>
              <a:t>Digital Equipment Corporation (DEC) </a:t>
            </a:r>
            <a:r>
              <a:rPr lang="ro-RO" altLang="en-US" sz="2000" dirty="0">
                <a:latin typeface="Cambria" pitchFamily="18" charset="0"/>
              </a:rPr>
              <a:t>a creat primul </a:t>
            </a:r>
            <a:r>
              <a:rPr lang="en-US" altLang="en-US" sz="2000" dirty="0">
                <a:latin typeface="Cambria" pitchFamily="18" charset="0"/>
              </a:rPr>
              <a:t>firewall</a:t>
            </a:r>
            <a:r>
              <a:rPr lang="ro-RO" altLang="en-US" sz="2000" dirty="0">
                <a:latin typeface="Cambria" pitchFamily="18" charset="0"/>
              </a:rPr>
              <a:t> ce filtra </a:t>
            </a:r>
            <a:r>
              <a:rPr lang="ro-RO" altLang="en-US" sz="2000" dirty="0" err="1">
                <a:latin typeface="Cambria" pitchFamily="18" charset="0"/>
              </a:rPr>
              <a:t>pachetel</a:t>
            </a:r>
            <a:r>
              <a:rPr lang="en-US" altLang="en-US" sz="2000" dirty="0">
                <a:latin typeface="Cambria" pitchFamily="18" charset="0"/>
              </a:rPr>
              <a:t>e</a:t>
            </a:r>
            <a:r>
              <a:rPr lang="ro-RO" altLang="en-US" sz="2000" dirty="0">
                <a:latin typeface="Cambria" pitchFamily="18" charset="0"/>
              </a:rPr>
              <a:t> de date</a:t>
            </a:r>
            <a:r>
              <a:rPr lang="en-US" altLang="en-US" sz="2000" dirty="0">
                <a:latin typeface="Cambria" pitchFamily="18" charset="0"/>
              </a:rPr>
              <a:t>.</a:t>
            </a:r>
            <a:r>
              <a:rPr lang="ro-RO" altLang="en-US" sz="2000" dirty="0">
                <a:latin typeface="Cambria" pitchFamily="18" charset="0"/>
              </a:rPr>
              <a:t> Aceste prime firewall-uri inspectau pachetele pentru a vedea dacă ele corespund unor reguli predefinite</a:t>
            </a:r>
            <a:r>
              <a:rPr lang="en-US" altLang="en-US" sz="2000" dirty="0">
                <a:latin typeface="Cambria" pitchFamily="18" charset="0"/>
              </a:rPr>
              <a:t>,</a:t>
            </a:r>
            <a:r>
              <a:rPr lang="ro-RO" altLang="en-US" sz="2000" dirty="0">
                <a:latin typeface="Cambria" pitchFamily="18" charset="0"/>
              </a:rPr>
              <a:t> cu opțiunea de a le trimite mai departe sau de a le bloca</a:t>
            </a:r>
            <a:r>
              <a:rPr lang="en-US" altLang="en-US" sz="2000" dirty="0">
                <a:latin typeface="Cambria" pitchFamily="18" charset="0"/>
              </a:rPr>
              <a:t>. </a:t>
            </a:r>
            <a:endParaRPr lang="ro-RO" altLang="en-US" sz="2000" dirty="0">
              <a:latin typeface="Cambria" pitchFamily="18" charset="0"/>
            </a:endParaRPr>
          </a:p>
          <a:p>
            <a:pPr eaLnBrk="1" hangingPunct="1"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Firewall-urile de tip </a:t>
            </a:r>
            <a:r>
              <a:rPr lang="en-US" altLang="en-US" sz="2000" dirty="0">
                <a:latin typeface="Cambria" pitchFamily="18" charset="0"/>
              </a:rPr>
              <a:t>“</a:t>
            </a:r>
            <a:r>
              <a:rPr lang="ro-RO" altLang="en-US" sz="2000" dirty="0">
                <a:latin typeface="Cambria" pitchFamily="18" charset="0"/>
              </a:rPr>
              <a:t>p</a:t>
            </a:r>
            <a:r>
              <a:rPr lang="en-US" altLang="en-US" sz="2000" dirty="0" err="1">
                <a:latin typeface="Cambria" pitchFamily="18" charset="0"/>
              </a:rPr>
              <a:t>acket</a:t>
            </a:r>
            <a:r>
              <a:rPr lang="en-US" altLang="en-US" sz="2000" dirty="0">
                <a:latin typeface="Cambria" pitchFamily="18" charset="0"/>
              </a:rPr>
              <a:t> filtering” </a:t>
            </a:r>
            <a:r>
              <a:rPr lang="ro-RO" altLang="en-US" sz="2000" dirty="0">
                <a:latin typeface="Cambria" pitchFamily="18" charset="0"/>
              </a:rPr>
              <a:t>analizează fiecare pachet fără a inspecta dacă acesta face parte dintr-o conexiune existentă.</a:t>
            </a:r>
            <a:endParaRPr lang="en-US" altLang="en-US" sz="2000" dirty="0">
              <a:latin typeface="Cambria" pitchFamily="18" charset="0"/>
            </a:endParaRPr>
          </a:p>
          <a:p>
            <a:pPr eaLnBrk="1" hangingPunct="1"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În anul </a:t>
            </a:r>
            <a:r>
              <a:rPr lang="en-US" altLang="en-US" sz="2000" dirty="0">
                <a:latin typeface="Cambria" pitchFamily="18" charset="0"/>
              </a:rPr>
              <a:t>1989, AT&amp;T Bell Laboratories</a:t>
            </a:r>
            <a:r>
              <a:rPr lang="ro-RO" altLang="en-US" sz="2000" dirty="0">
                <a:latin typeface="Cambria" pitchFamily="18" charset="0"/>
              </a:rPr>
              <a:t> a dezvoltat primul firewall de tip </a:t>
            </a:r>
            <a:r>
              <a:rPr lang="en-US" altLang="en-US" sz="2000" dirty="0">
                <a:latin typeface="Cambria" pitchFamily="18" charset="0"/>
              </a:rPr>
              <a:t>“stateful”. </a:t>
            </a:r>
            <a:r>
              <a:rPr lang="ro-RO" altLang="en-US" sz="2000" dirty="0">
                <a:latin typeface="Cambria" pitchFamily="18" charset="0"/>
              </a:rPr>
              <a:t>Ca și firewall-urile de tip </a:t>
            </a:r>
            <a:r>
              <a:rPr lang="en-US" altLang="en-US" sz="2000" dirty="0">
                <a:latin typeface="Cambria" pitchFamily="18" charset="0"/>
              </a:rPr>
              <a:t>“packet filtering”, </a:t>
            </a:r>
            <a:r>
              <a:rPr lang="ro-RO" altLang="en-US" sz="2000" dirty="0">
                <a:latin typeface="Cambria" pitchFamily="18" charset="0"/>
              </a:rPr>
              <a:t>firewall-urile </a:t>
            </a:r>
            <a:r>
              <a:rPr lang="en-US" altLang="en-US" sz="2000" i="1" dirty="0">
                <a:latin typeface="Cambria" pitchFamily="18" charset="0"/>
              </a:rPr>
              <a:t>stateful</a:t>
            </a:r>
            <a:r>
              <a:rPr lang="en-US" altLang="en-US" sz="2000" dirty="0">
                <a:latin typeface="Cambria" pitchFamily="18" charset="0"/>
              </a:rPr>
              <a:t> </a:t>
            </a:r>
            <a:r>
              <a:rPr lang="ro-RO" altLang="en-US" sz="2000" dirty="0">
                <a:latin typeface="Cambria" pitchFamily="18" charset="0"/>
              </a:rPr>
              <a:t>folosesc reguli predefinite pentru a permite sau bloca traficul de pachete. </a:t>
            </a:r>
          </a:p>
          <a:p>
            <a:pPr eaLnBrk="1" hangingPunct="1"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Spre deosebire însă față de acestea, </a:t>
            </a:r>
            <a:r>
              <a:rPr lang="en-US" altLang="en-US" sz="2000" dirty="0">
                <a:latin typeface="Cambria" pitchFamily="18" charset="0"/>
              </a:rPr>
              <a:t>firewall</a:t>
            </a:r>
            <a:r>
              <a:rPr lang="ro-RO" altLang="en-US" sz="2000" dirty="0">
                <a:latin typeface="Cambria" pitchFamily="18" charset="0"/>
              </a:rPr>
              <a:t>-urile</a:t>
            </a:r>
            <a:r>
              <a:rPr lang="en-US" altLang="en-US" sz="2000" dirty="0">
                <a:latin typeface="Cambria" pitchFamily="18" charset="0"/>
              </a:rPr>
              <a:t> </a:t>
            </a:r>
            <a:r>
              <a:rPr lang="en-US" altLang="en-US" sz="2000" i="1" dirty="0">
                <a:latin typeface="Cambria" pitchFamily="18" charset="0"/>
              </a:rPr>
              <a:t>stateful</a:t>
            </a:r>
            <a:r>
              <a:rPr lang="en-US" altLang="en-US" sz="2000" dirty="0">
                <a:latin typeface="Cambria" pitchFamily="18" charset="0"/>
              </a:rPr>
              <a:t> </a:t>
            </a:r>
            <a:r>
              <a:rPr lang="ro-RO" altLang="en-US" sz="2000" dirty="0">
                <a:latin typeface="Cambria" pitchFamily="18" charset="0"/>
              </a:rPr>
              <a:t>țin cont de conexiunile stabilite și pot determina dacă un pachet aparține unui anumit flux de date, oferind o securitate mai bună și o procesare mai rapidă</a:t>
            </a:r>
            <a:r>
              <a:rPr lang="en-US" altLang="en-US" sz="2000" dirty="0">
                <a:latin typeface="Cambria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66E1D2-F242-4E21-9675-2E7F87D28A25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>
                <a:latin typeface="Cambria" pitchFamily="18" charset="0"/>
                <a:cs typeface="Times New Roman" pitchFamily="18" charset="0"/>
              </a:rPr>
              <a:t>Re</a:t>
            </a:r>
            <a:r>
              <a:rPr lang="ro-RO" altLang="en-US" sz="3300">
                <a:latin typeface="Cambria" pitchFamily="18" charset="0"/>
                <a:cs typeface="Times New Roman" pitchFamily="18" charset="0"/>
              </a:rPr>
              <a:t>ţea privată virtuală - </a:t>
            </a:r>
            <a:r>
              <a:rPr lang="en-US" altLang="en-US" sz="3300">
                <a:latin typeface="Cambria" pitchFamily="18" charset="0"/>
                <a:cs typeface="Times New Roman" pitchFamily="18" charset="0"/>
              </a:rPr>
              <a:t>VPN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Criptarea legăturii poate fi folosită în sensul în care utilizatorii au iluzia că se află într-o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privată chiar şi atunci când este vorba des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p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re o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publică. Această abordare poartă numele de </a:t>
            </a:r>
            <a:r>
              <a:rPr lang="ro-RO" altLang="en-US" sz="2200" b="1" i="1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200" b="1" i="1" dirty="0">
                <a:latin typeface="Cambria" pitchFamily="18" charset="0"/>
                <a:cs typeface="Times New Roman" pitchFamily="18" charset="0"/>
              </a:rPr>
              <a:t> privată virtuală (v</a:t>
            </a:r>
            <a:r>
              <a:rPr lang="en-US" altLang="en-US" sz="2200" b="1" i="1" dirty="0" err="1">
                <a:latin typeface="Cambria" pitchFamily="18" charset="0"/>
                <a:cs typeface="Times New Roman" pitchFamily="18" charset="0"/>
              </a:rPr>
              <a:t>irtual</a:t>
            </a:r>
            <a:r>
              <a:rPr lang="en-US" altLang="en-US" sz="2200" b="1" i="1" dirty="0">
                <a:latin typeface="Cambria" pitchFamily="18" charset="0"/>
                <a:cs typeface="Times New Roman" pitchFamily="18" charset="0"/>
              </a:rPr>
              <a:t> private network </a:t>
            </a:r>
            <a:r>
              <a:rPr lang="ro-RO" altLang="en-US" sz="2200" b="1" i="1" dirty="0">
                <a:latin typeface="Cambria" pitchFamily="18" charset="0"/>
                <a:cs typeface="Times New Roman" pitchFamily="18" charset="0"/>
              </a:rPr>
              <a:t>- </a:t>
            </a:r>
            <a:r>
              <a:rPr lang="en-US" altLang="en-US" sz="2200" b="1" i="1" dirty="0">
                <a:latin typeface="Cambria" pitchFamily="18" charset="0"/>
                <a:cs typeface="Times New Roman" pitchFamily="18" charset="0"/>
              </a:rPr>
              <a:t>VPN)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</a:t>
            </a: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Un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 firewall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reprezintă un dispozitiv (hardware/software) de control al accesului situat între două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reţele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sau segmente de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Firewall-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ul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filtrează tot traficul între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reţeaua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“internă” protejată şi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reţeaua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/segmentul de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“externă” mai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puţin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protejată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66E1D2-F242-4E21-9675-2E7F87D28A25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>
                <a:latin typeface="Cambria" pitchFamily="18" charset="0"/>
                <a:cs typeface="Times New Roman" pitchFamily="18" charset="0"/>
              </a:rPr>
              <a:t>Re</a:t>
            </a:r>
            <a:r>
              <a:rPr lang="ro-RO" altLang="en-US" sz="3300">
                <a:latin typeface="Cambria" pitchFamily="18" charset="0"/>
                <a:cs typeface="Times New Roman" pitchFamily="18" charset="0"/>
              </a:rPr>
              <a:t>ţea privată virtuală - </a:t>
            </a:r>
            <a:r>
              <a:rPr lang="en-US" altLang="en-US" sz="3300">
                <a:latin typeface="Cambria" pitchFamily="18" charset="0"/>
                <a:cs typeface="Times New Roman" pitchFamily="18" charset="0"/>
              </a:rPr>
              <a:t>VPN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Mai multe firewall-uri pot fi folosite pentru implementarea unei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VPN.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Atunci când un utilizator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stabileşte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o primă sesiune de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comunicaţie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cu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firewall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-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ul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,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utilizatorul poate cere o sesiune de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comunicaţie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VPN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Clientul utilizator şi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firewall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-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ul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negociază o cheie de criptare pentru sesiunea respectivă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,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iar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firewall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-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ul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şi clientul folosesc această cheie pentru a cripta tot traficul transmis între ei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În acest mod,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reţeaua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mai mare este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restricţionată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doar celor cu acces special de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VPN.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Cu alte cuvinte, utilizatorul are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senzaţia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că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reţeaua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este privată, cu toate că nu este de fapt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Modul de transmisie a datelor în cadrul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reţelei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VPN se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numeşte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o-RO" altLang="en-US" sz="2200" b="1" i="1" dirty="0">
                <a:latin typeface="Cambria" pitchFamily="18" charset="0"/>
                <a:cs typeface="Times New Roman" pitchFamily="18" charset="0"/>
              </a:rPr>
              <a:t>tunel criptat de </a:t>
            </a:r>
            <a:r>
              <a:rPr lang="ro-RO" altLang="en-US" sz="2200" b="1" i="1" dirty="0" err="1">
                <a:latin typeface="Cambria" pitchFamily="18" charset="0"/>
                <a:cs typeface="Times New Roman" pitchFamily="18" charset="0"/>
              </a:rPr>
              <a:t>comunicaţie</a:t>
            </a:r>
            <a:r>
              <a:rPr lang="ro-RO" altLang="en-US" sz="2200" b="1" i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sau </a:t>
            </a:r>
            <a:r>
              <a:rPr lang="ro-RO" altLang="en-US" sz="2200" b="1" i="1" dirty="0">
                <a:latin typeface="Cambria" pitchFamily="18" charset="0"/>
                <a:cs typeface="Times New Roman" pitchFamily="18" charset="0"/>
              </a:rPr>
              <a:t>tunel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55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4C158E-0157-437C-84D5-28170C98590E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en-US" sz="3300">
                <a:latin typeface="Times New Roman" pitchFamily="18" charset="0"/>
                <a:cs typeface="Times New Roman" pitchFamily="18" charset="0"/>
              </a:rPr>
              <a:t>Arhitectura clasică </a:t>
            </a:r>
            <a:r>
              <a:rPr lang="en-US" altLang="en-US" sz="3300">
                <a:latin typeface="Times New Roman" pitchFamily="18" charset="0"/>
                <a:cs typeface="Times New Roman" pitchFamily="18" charset="0"/>
              </a:rPr>
              <a:t>VPN</a:t>
            </a:r>
          </a:p>
        </p:txBody>
      </p:sp>
      <p:pic>
        <p:nvPicPr>
          <p:cNvPr id="12292" name="Picture 5" descr="07fig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55750"/>
            <a:ext cx="8001000" cy="393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F942E4-E042-4EB1-A265-151149F7027E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>
                <a:latin typeface="Times New Roman" pitchFamily="18" charset="0"/>
                <a:cs typeface="Times New Roman" pitchFamily="18" charset="0"/>
              </a:rPr>
              <a:t>Windows 10 firewall</a:t>
            </a:r>
          </a:p>
        </p:txBody>
      </p:sp>
      <p:pic>
        <p:nvPicPr>
          <p:cNvPr id="13316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579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12F075-9CA4-4742-9BC5-DCF694B19F8B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en-US" sz="3300">
                <a:latin typeface="Cambria" pitchFamily="18" charset="0"/>
                <a:cs typeface="Times New Roman" pitchFamily="18" charset="0"/>
              </a:rPr>
              <a:t>Firewall-uri pentru </a:t>
            </a:r>
            <a:r>
              <a:rPr lang="en-US" altLang="en-US" sz="3300">
                <a:latin typeface="Cambria" pitchFamily="18" charset="0"/>
                <a:cs typeface="Times New Roman" pitchFamily="18" charset="0"/>
              </a:rPr>
              <a:t>Linux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76962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o-RO" sz="2200" dirty="0">
                <a:latin typeface="Cambria" panose="02040503050406030204" pitchFamily="18" charset="0"/>
              </a:rPr>
              <a:t>Pentru </a:t>
            </a:r>
            <a:r>
              <a:rPr lang="en-US" sz="2200" dirty="0">
                <a:latin typeface="Cambria" panose="02040503050406030204" pitchFamily="18" charset="0"/>
              </a:rPr>
              <a:t>Linux</a:t>
            </a:r>
            <a:r>
              <a:rPr lang="ro-RO" sz="2200" dirty="0">
                <a:latin typeface="Cambria" panose="02040503050406030204" pitchFamily="18" charset="0"/>
              </a:rPr>
              <a:t> există mai multe soluții de tip firewall, dintre care cea mai cunoscută este </a:t>
            </a:r>
            <a:r>
              <a:rPr lang="en-US" sz="2200" dirty="0" err="1">
                <a:latin typeface="Cambria" panose="02040503050406030204" pitchFamily="18" charset="0"/>
              </a:rPr>
              <a:t>IPtables</a:t>
            </a:r>
            <a:r>
              <a:rPr lang="en-US" sz="2200" dirty="0">
                <a:latin typeface="Cambria" panose="02040503050406030204" pitchFamily="18" charset="0"/>
              </a:rPr>
              <a:t>. </a:t>
            </a:r>
          </a:p>
          <a:p>
            <a:pPr algn="just">
              <a:defRPr/>
            </a:pPr>
            <a:endParaRPr lang="en-US" sz="2200" dirty="0"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ro-RO" sz="2200" dirty="0">
                <a:latin typeface="Cambria" panose="02040503050406030204" pitchFamily="18" charset="0"/>
              </a:rPr>
              <a:t>Câteva dintre caracteristicile </a:t>
            </a:r>
            <a:r>
              <a:rPr lang="en-US" sz="2200" dirty="0" err="1">
                <a:latin typeface="Cambria" panose="02040503050406030204" pitchFamily="18" charset="0"/>
              </a:rPr>
              <a:t>IPtables</a:t>
            </a:r>
            <a:r>
              <a:rPr lang="ro-RO" sz="2200" dirty="0">
                <a:latin typeface="Cambria" panose="02040503050406030204" pitchFamily="18" charset="0"/>
              </a:rPr>
              <a:t> sunt următoarele</a:t>
            </a:r>
            <a:r>
              <a:rPr lang="en-US" sz="2200" dirty="0"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o-RO" sz="2200" dirty="0">
                <a:latin typeface="Cambria" panose="02040503050406030204" pitchFamily="18" charset="0"/>
              </a:rPr>
              <a:t>Listează conținutul regulilor de filtrare a pachetelor</a:t>
            </a:r>
            <a:r>
              <a:rPr lang="en-US" sz="2200" dirty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o-RO" sz="2200" dirty="0">
                <a:latin typeface="Cambria" panose="02040503050406030204" pitchFamily="18" charset="0"/>
              </a:rPr>
              <a:t>Este deosebit de rapid deoarece analizează doar header-ele pachetelor.</a:t>
            </a:r>
            <a:endParaRPr lang="en-US" sz="2200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o-RO" sz="2200" dirty="0">
                <a:latin typeface="Cambria" panose="02040503050406030204" pitchFamily="18" charset="0"/>
              </a:rPr>
              <a:t>Se pot</a:t>
            </a:r>
            <a:r>
              <a:rPr lang="en-US" sz="2200" dirty="0">
                <a:latin typeface="Cambria" panose="02040503050406030204" pitchFamily="18" charset="0"/>
              </a:rPr>
              <a:t> Ad</a:t>
            </a:r>
            <a:r>
              <a:rPr lang="ro-RO" sz="2200" dirty="0">
                <a:latin typeface="Cambria" panose="02040503050406030204" pitchFamily="18" charset="0"/>
              </a:rPr>
              <a:t>ăuga</a:t>
            </a:r>
            <a:r>
              <a:rPr lang="en-US" sz="2200" dirty="0">
                <a:latin typeface="Cambria" panose="02040503050406030204" pitchFamily="18" charset="0"/>
              </a:rPr>
              <a:t>/</a:t>
            </a:r>
            <a:r>
              <a:rPr lang="ro-RO" sz="2200" dirty="0">
                <a:latin typeface="Cambria" panose="02040503050406030204" pitchFamily="18" charset="0"/>
              </a:rPr>
              <a:t>Șterge</a:t>
            </a:r>
            <a:r>
              <a:rPr lang="en-US" sz="2200" dirty="0">
                <a:latin typeface="Cambria" panose="02040503050406030204" pitchFamily="18" charset="0"/>
              </a:rPr>
              <a:t>/</a:t>
            </a:r>
            <a:r>
              <a:rPr lang="en-US" sz="2200" dirty="0" err="1">
                <a:latin typeface="Cambria" panose="02040503050406030204" pitchFamily="18" charset="0"/>
              </a:rPr>
              <a:t>Modif</a:t>
            </a:r>
            <a:r>
              <a:rPr lang="ro-RO" sz="2200" dirty="0">
                <a:latin typeface="Cambria" panose="02040503050406030204" pitchFamily="18" charset="0"/>
              </a:rPr>
              <a:t>ica reguli în conformitate cu nevoile regulilor de filtrare a pachetelor</a:t>
            </a:r>
            <a:r>
              <a:rPr lang="en-US" sz="2200" dirty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o-RO" sz="2200" dirty="0">
                <a:latin typeface="Cambria" panose="02040503050406030204" pitchFamily="18" charset="0"/>
              </a:rPr>
              <a:t>Oferă suport pentru b</a:t>
            </a:r>
            <a:r>
              <a:rPr lang="en-US" sz="2200" dirty="0" err="1">
                <a:latin typeface="Cambria" panose="02040503050406030204" pitchFamily="18" charset="0"/>
              </a:rPr>
              <a:t>ackup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ro-RO" sz="2200" dirty="0">
                <a:latin typeface="Cambria" panose="02040503050406030204" pitchFamily="18" charset="0"/>
              </a:rPr>
              <a:t>și restaurarea fișierelor</a:t>
            </a:r>
            <a:r>
              <a:rPr lang="en-US" sz="2200" dirty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200" dirty="0" err="1">
                <a:latin typeface="Cambria" panose="02040503050406030204" pitchFamily="18" charset="0"/>
              </a:rPr>
              <a:t>IPcop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ro-RO" sz="2200" dirty="0">
                <a:latin typeface="Cambria" panose="02040503050406030204" pitchFamily="18" charset="0"/>
              </a:rPr>
              <a:t>este un alt </a:t>
            </a:r>
            <a:r>
              <a:rPr lang="en-US" sz="2200" dirty="0">
                <a:latin typeface="Cambria" panose="02040503050406030204" pitchFamily="18" charset="0"/>
              </a:rPr>
              <a:t>firewall</a:t>
            </a:r>
            <a:r>
              <a:rPr lang="ro-RO" sz="2200" dirty="0">
                <a:latin typeface="Cambria" panose="02040503050406030204" pitchFamily="18" charset="0"/>
              </a:rPr>
              <a:t> pentru Linux</a:t>
            </a:r>
            <a:r>
              <a:rPr lang="en-US" sz="2200" dirty="0">
                <a:latin typeface="Cambria" panose="02040503050406030204" pitchFamily="18" charset="0"/>
              </a:rPr>
              <a:t>,</a:t>
            </a:r>
            <a:r>
              <a:rPr lang="ro-RO" sz="2200" dirty="0">
                <a:latin typeface="Cambria" panose="02040503050406030204" pitchFamily="18" charset="0"/>
              </a:rPr>
              <a:t> pentru utilizatori de tip </a:t>
            </a:r>
            <a:r>
              <a:rPr lang="en-US" sz="2200" dirty="0">
                <a:latin typeface="Cambria" panose="02040503050406030204" pitchFamily="18" charset="0"/>
              </a:rPr>
              <a:t>SOHO. </a:t>
            </a:r>
            <a:r>
              <a:rPr lang="ro-RO" sz="2200" dirty="0">
                <a:latin typeface="Cambria" panose="02040503050406030204" pitchFamily="18" charset="0"/>
              </a:rPr>
              <a:t>Mai multe detalii pe pagina</a:t>
            </a:r>
            <a:r>
              <a:rPr lang="en-US" sz="2200" dirty="0">
                <a:latin typeface="Cambria" panose="02040503050406030204" pitchFamily="18" charset="0"/>
              </a:rPr>
              <a:t>: http://www.ipcop.org/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99188"/>
            <a:ext cx="2133600" cy="47625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52387F-1095-461B-8127-0AA439D84CCC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300">
                <a:latin typeface="Cambria" pitchFamily="18" charset="0"/>
                <a:cs typeface="Times New Roman" pitchFamily="18" charset="0"/>
              </a:rPr>
              <a:t>Concluzi</a:t>
            </a:r>
            <a:r>
              <a:rPr lang="ro-RO" altLang="en-US" sz="3300">
                <a:latin typeface="Cambria" pitchFamily="18" charset="0"/>
                <a:cs typeface="Times New Roman" pitchFamily="18" charset="0"/>
              </a:rPr>
              <a:t>i</a:t>
            </a:r>
            <a:endParaRPr lang="en-US" altLang="en-US" sz="330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S</a:t>
            </a:r>
            <a:r>
              <a:rPr lang="en-US" altLang="en-US" sz="2200" dirty="0" err="1">
                <a:latin typeface="Cambria" pitchFamily="18" charset="0"/>
                <a:cs typeface="Times New Roman" pitchFamily="18" charset="0"/>
              </a:rPr>
              <a:t>ecurit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atea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unui sistem de operare de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reprezintă o parte importantă în cadrul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securităţii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în ansamblu a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reţelei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Atunci când planificăm securitatea SO trebuie să avem în vedere următoarele considerente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:</a:t>
            </a: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err="1">
                <a:latin typeface="Cambria" pitchFamily="18" charset="0"/>
                <a:cs typeface="Times New Roman" pitchFamily="18" charset="0"/>
              </a:rPr>
              <a:t>Defini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rea unei politici acceptabile de utilizare drept politică de securitate pentru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reţeaua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companiei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;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aici se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defineşte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ce este acceptat sau permis în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reţeaua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companiei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Politicile cu privire la parole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trebuiesc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impuse şi respectate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Cambria" pitchFamily="18" charset="0"/>
                <a:cs typeface="Times New Roman" pitchFamily="18" charset="0"/>
              </a:rPr>
              <a:t>inclu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zând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o dată specifică de expirare, reguli de blocare şi utilizarea unei </a:t>
            </a:r>
            <a:r>
              <a:rPr lang="ro-RO" altLang="en-US" sz="2200" dirty="0" err="1">
                <a:latin typeface="Cambria" pitchFamily="18" charset="0"/>
                <a:cs typeface="Times New Roman" pitchFamily="18" charset="0"/>
              </a:rPr>
              <a:t>combinaţii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de litere, cifre şi caractere speciale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Parolele nu trebuie niciodată lăsate astfel încât să poată fi găsite şi folosite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09E099F-D9B8-4DFC-A652-360CABB65D3A}" type="slidenum">
              <a:rPr lang="en-US" altLang="en-US">
                <a:latin typeface="Cambria" panose="02040503050406030204" pitchFamily="18" charset="0"/>
              </a:rPr>
              <a:pPr eaLnBrk="1" hangingPunct="1"/>
              <a:t>2</a:t>
            </a:fld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 dirty="0" err="1">
                <a:latin typeface="Cambria" panose="02040503050406030204" pitchFamily="18" charset="0"/>
                <a:cs typeface="Times New Roman" pitchFamily="18" charset="0"/>
              </a:rPr>
              <a:t>Criminalitatea</a:t>
            </a:r>
            <a:r>
              <a:rPr lang="en-US" altLang="en-US" sz="33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latin typeface="Cambria" panose="02040503050406030204" pitchFamily="18" charset="0"/>
                <a:cs typeface="Times New Roman" pitchFamily="18" charset="0"/>
              </a:rPr>
              <a:t>cibernetic</a:t>
            </a:r>
            <a:r>
              <a:rPr lang="ro-RO" altLang="en-US" sz="3300" dirty="0">
                <a:latin typeface="Cambria" panose="02040503050406030204" pitchFamily="18" charset="0"/>
                <a:cs typeface="Times New Roman" pitchFamily="18" charset="0"/>
              </a:rPr>
              <a:t>ă astăzi</a:t>
            </a:r>
            <a:endParaRPr lang="en-US" altLang="en-US" sz="33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1" y="1062541"/>
            <a:ext cx="6806137" cy="55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9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99188"/>
            <a:ext cx="2133600" cy="47625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52387F-1095-461B-8127-0AA439D84CCC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300" dirty="0" err="1">
                <a:latin typeface="Cambria" pitchFamily="18" charset="0"/>
                <a:cs typeface="Times New Roman" pitchFamily="18" charset="0"/>
              </a:rPr>
              <a:t>Concluzi</a:t>
            </a:r>
            <a:r>
              <a:rPr lang="ro-RO" altLang="en-US" sz="3300" dirty="0">
                <a:latin typeface="Cambria" pitchFamily="18" charset="0"/>
                <a:cs typeface="Times New Roman" pitchFamily="18" charset="0"/>
              </a:rPr>
              <a:t>i (2)</a:t>
            </a:r>
            <a:endParaRPr lang="en-US" altLang="en-US" sz="33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Amenin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ță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rile de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securitate din Internet includ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hacker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, cracker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, viru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şi viermi (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worms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)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Cu toate că și un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hacker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poate produce daune, prin definiție un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cracker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este acela care intră într-un sistem pentru a produce o anumită pagubă sau pentru a fura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Un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 virus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sau un vierme pot crea, de asemenea, pagube considerabile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Un vierme nu se atașează fișierelor ci rămâne activ în memorie și se auto-replică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Politicile de securitate bine definite ajută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la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minimizarea amenințărilor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Angajații și utilizatorii de încredere au acces la informații critice legate de rețea, inclusiv parole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,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putând facilita spionajul comercial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5467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13A3C5A-5CE9-4F3E-BDF1-505171537DC9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>
              <a:latin typeface="Cambria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0329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300" dirty="0" err="1">
                <a:latin typeface="Cambria" pitchFamily="18" charset="0"/>
                <a:cs typeface="Times New Roman" pitchFamily="18" charset="0"/>
              </a:rPr>
              <a:t>Concluzii</a:t>
            </a:r>
            <a:r>
              <a:rPr lang="ro-RO" altLang="en-US" sz="3300" dirty="0">
                <a:latin typeface="Cambria" pitchFamily="18" charset="0"/>
                <a:cs typeface="Times New Roman" pitchFamily="18" charset="0"/>
              </a:rPr>
              <a:t> (3)</a:t>
            </a:r>
            <a:endParaRPr lang="en-US" altLang="en-US" sz="33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Administratorii de sistem trebuie să se protejeze împotriva furturilor de date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,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 a distrugerilor de date şi a atacurilor de tip “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denial of service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”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De asemenea, atacurile de tip “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Distributed Denial of Service (DDoS)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” originare din mai multe surse pot fi extrem de dificil de contracarat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  <a:endParaRPr lang="ro-RO" altLang="en-US" sz="2200" dirty="0"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Pentru a menţine sistemul de operare “la zi”, trebuie instalate permanent patch-urile de securitate şi upgrade-urile ori de câte ori acestea </a:t>
            </a:r>
            <a:r>
              <a:rPr lang="en-US" altLang="en-US" sz="2200" dirty="0" err="1">
                <a:latin typeface="Cambria" panose="02040503050406030204" pitchFamily="18" charset="0"/>
                <a:cs typeface="Times New Roman" pitchFamily="18" charset="0"/>
              </a:rPr>
              <a:t>sunt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Cambria" panose="02040503050406030204" pitchFamily="18" charset="0"/>
                <a:cs typeface="Times New Roman" pitchFamily="18" charset="0"/>
              </a:rPr>
              <a:t>disponibile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endParaRPr lang="ro-RO" altLang="en-US" sz="2200" dirty="0"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Firewall-urile </a:t>
            </a:r>
            <a:r>
              <a:rPr lang="en-US" altLang="en-US" sz="2200" dirty="0" err="1">
                <a:latin typeface="Cambria" panose="02040503050406030204" pitchFamily="18" charset="0"/>
                <a:cs typeface="Times New Roman" pitchFamily="18" charset="0"/>
              </a:rPr>
              <a:t>repre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z</a:t>
            </a:r>
            <a:r>
              <a:rPr lang="en-US" altLang="en-US" sz="2200" dirty="0" err="1">
                <a:latin typeface="Cambria" panose="02040503050406030204" pitchFamily="18" charset="0"/>
                <a:cs typeface="Times New Roman" pitchFamily="18" charset="0"/>
              </a:rPr>
              <a:t>int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ă cea mai importantă modalitate de apărare împotriva atacurilor din exterior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O soluţie de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firewall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Internet poate consta din mai multe componente, printre care filtrarea pachetelor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IP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, servicii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proxy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 şi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NAT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 (Network Address Translation)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.</a:t>
            </a:r>
            <a:endParaRPr lang="ro-RO" altLang="en-US" sz="2200" dirty="0"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en-US" sz="2200">
                <a:latin typeface="Cambria" panose="02040503050406030204" pitchFamily="18" charset="0"/>
                <a:cs typeface="Times New Roman" pitchFamily="18" charset="0"/>
              </a:rPr>
              <a:t>Alte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instrumente importante pentru asigurarea securităţii sistemului de operare sunt reţelele private virtuale (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VPN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)şi sistemele de prevenție a intruziunilor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(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IPS -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Intrusion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Preventi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on Systems)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ce pot fi folosite în combinaţie cu diferite tipuri de firewall.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09E099F-D9B8-4DFC-A652-360CABB65D3A}" type="slidenum">
              <a:rPr lang="en-US" altLang="en-US">
                <a:latin typeface="Cambria" panose="02040503050406030204" pitchFamily="18" charset="0"/>
              </a:rPr>
              <a:pPr eaLnBrk="1" hangingPunct="1"/>
              <a:t>3</a:t>
            </a:fld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en-US" sz="3300" dirty="0">
                <a:latin typeface="Cambria" panose="02040503050406030204" pitchFamily="18" charset="0"/>
                <a:cs typeface="Times New Roman" pitchFamily="18" charset="0"/>
              </a:rPr>
              <a:t>Criminalitatea cibernetică din ultimul timp</a:t>
            </a:r>
            <a:endParaRPr lang="en-US" altLang="en-US" sz="33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077" name="Text Box 47"/>
          <p:cNvSpPr txBox="1">
            <a:spLocks noChangeArrowheads="1"/>
          </p:cNvSpPr>
          <p:nvPr/>
        </p:nvSpPr>
        <p:spPr bwMode="auto">
          <a:xfrm>
            <a:off x="457200" y="1524000"/>
            <a:ext cx="4267200" cy="418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1900" b="1" dirty="0" err="1"/>
              <a:t>WannaCry</a:t>
            </a:r>
            <a:r>
              <a:rPr lang="en-US" sz="1900" dirty="0"/>
              <a:t> (</a:t>
            </a:r>
            <a:r>
              <a:rPr lang="ro-RO" sz="1900" dirty="0"/>
              <a:t>sau </a:t>
            </a:r>
            <a:r>
              <a:rPr lang="en-US" sz="1900" b="1" dirty="0" err="1"/>
              <a:t>WannaCrypt</a:t>
            </a:r>
            <a:r>
              <a:rPr lang="en-US" sz="1900" dirty="0"/>
              <a:t>,</a:t>
            </a:r>
            <a:r>
              <a:rPr lang="en-US" sz="1900" baseline="30000" dirty="0">
                <a:hlinkClick r:id="rId2"/>
              </a:rPr>
              <a:t>[3]</a:t>
            </a:r>
            <a:r>
              <a:rPr lang="en-US" sz="1900" dirty="0"/>
              <a:t> </a:t>
            </a:r>
            <a:r>
              <a:rPr lang="en-US" sz="1900" b="1" dirty="0"/>
              <a:t>WanaCrypt0r 2.0</a:t>
            </a:r>
            <a:r>
              <a:rPr lang="en-US" sz="1900" dirty="0"/>
              <a:t>,</a:t>
            </a:r>
            <a:r>
              <a:rPr lang="en-US" sz="1900" baseline="30000" dirty="0">
                <a:hlinkClick r:id="rId3"/>
              </a:rPr>
              <a:t>[4]</a:t>
            </a:r>
            <a:r>
              <a:rPr lang="en-US" sz="1900" baseline="30000" dirty="0">
                <a:hlinkClick r:id="rId4"/>
              </a:rPr>
              <a:t>[5]</a:t>
            </a:r>
            <a:r>
              <a:rPr lang="en-US" sz="1900" dirty="0"/>
              <a:t> </a:t>
            </a:r>
            <a:r>
              <a:rPr lang="en-US" sz="1900" b="1" dirty="0" err="1"/>
              <a:t>Wanna</a:t>
            </a:r>
            <a:r>
              <a:rPr lang="en-US" sz="1900" b="1" dirty="0"/>
              <a:t> </a:t>
            </a:r>
            <a:r>
              <a:rPr lang="en-US" sz="1900" b="1" dirty="0" err="1"/>
              <a:t>Decryptor</a:t>
            </a:r>
            <a:r>
              <a:rPr lang="en-US" sz="1900" baseline="30000" dirty="0">
                <a:hlinkClick r:id="rId5"/>
              </a:rPr>
              <a:t>[6]</a:t>
            </a:r>
            <a:r>
              <a:rPr lang="en-US" sz="1900" dirty="0"/>
              <a:t>) </a:t>
            </a:r>
            <a:r>
              <a:rPr lang="ro-RO" sz="1900" dirty="0"/>
              <a:t>este un program de tip </a:t>
            </a:r>
            <a:r>
              <a:rPr lang="en-US" sz="1900" dirty="0">
                <a:hlinkClick r:id="rId6" tooltip="Ransomware"/>
              </a:rPr>
              <a:t>ransomware</a:t>
            </a:r>
            <a:r>
              <a:rPr lang="en-US" sz="1900" dirty="0"/>
              <a:t> </a:t>
            </a:r>
            <a:r>
              <a:rPr lang="ro-RO" sz="1900" dirty="0"/>
              <a:t>ce a avut ca țintă sistemul de operare</a:t>
            </a:r>
            <a:r>
              <a:rPr lang="en-US" sz="1900" dirty="0"/>
              <a:t> </a:t>
            </a:r>
            <a:r>
              <a:rPr lang="en-US" sz="1900" dirty="0">
                <a:hlinkClick r:id="rId7" tooltip="Microsoft Windows"/>
              </a:rPr>
              <a:t>Microsoft Windows</a:t>
            </a:r>
            <a:r>
              <a:rPr lang="en-US" sz="1900" dirty="0"/>
              <a:t>. </a:t>
            </a:r>
            <a:r>
              <a:rPr lang="ro-RO" sz="1900" dirty="0"/>
              <a:t>În ziua de </a:t>
            </a:r>
            <a:r>
              <a:rPr lang="en-US" sz="1900" b="1" dirty="0"/>
              <a:t>12 </a:t>
            </a:r>
            <a:r>
              <a:rPr lang="ro-RO" sz="1900" b="1" dirty="0"/>
              <a:t>mai</a:t>
            </a:r>
            <a:r>
              <a:rPr lang="en-US" sz="1900" b="1" dirty="0"/>
              <a:t> 2017</a:t>
            </a:r>
            <a:r>
              <a:rPr lang="ro-RO" sz="1900" dirty="0"/>
              <a:t> a fost lansat un masiv atac cibernetic ce</a:t>
            </a:r>
            <a:r>
              <a:rPr lang="en-US" sz="1900" dirty="0"/>
              <a:t> a </a:t>
            </a:r>
            <a:r>
              <a:rPr lang="ro-RO" sz="1900" dirty="0"/>
              <a:t>folosind acest program, infectând peste </a:t>
            </a:r>
            <a:r>
              <a:rPr lang="en-US" sz="1900" dirty="0"/>
              <a:t>230</a:t>
            </a:r>
            <a:r>
              <a:rPr lang="ro-RO" sz="1900" dirty="0"/>
              <a:t>.</a:t>
            </a:r>
            <a:r>
              <a:rPr lang="en-US" sz="1900" dirty="0"/>
              <a:t>000 </a:t>
            </a:r>
            <a:r>
              <a:rPr lang="ro-RO" sz="1900" dirty="0"/>
              <a:t>de calculatoare în 150 de țări</a:t>
            </a:r>
            <a:r>
              <a:rPr lang="en-US" sz="1900" dirty="0"/>
              <a:t>, </a:t>
            </a:r>
            <a:r>
              <a:rPr lang="ro-RO" sz="1900" dirty="0"/>
              <a:t>cerând recompense în bani virtuali</a:t>
            </a:r>
            <a:r>
              <a:rPr lang="en-US" sz="1900" dirty="0"/>
              <a:t> </a:t>
            </a:r>
            <a:r>
              <a:rPr lang="en-US" sz="1900" dirty="0">
                <a:hlinkClick r:id="rId8" tooltip="Bitcoin"/>
              </a:rPr>
              <a:t>Bitcoin</a:t>
            </a:r>
            <a:r>
              <a:rPr lang="en-US" sz="1900" dirty="0"/>
              <a:t> </a:t>
            </a:r>
            <a:r>
              <a:rPr lang="ro-RO" sz="1900" dirty="0"/>
              <a:t>(300 USD în primă fază)</a:t>
            </a:r>
            <a:r>
              <a:rPr lang="en-US" sz="1900" dirty="0"/>
              <a:t>. </a:t>
            </a:r>
            <a:r>
              <a:rPr lang="ro-RO" sz="1900" dirty="0"/>
              <a:t>Atacul a fost descris de Europol ca fiind fără precedent din punct de vedere al mărimii.</a:t>
            </a:r>
            <a:r>
              <a:rPr lang="en-US" sz="1900" baseline="30000" dirty="0"/>
              <a:t> </a:t>
            </a:r>
            <a:r>
              <a:rPr lang="en-US" sz="1900" b="1" baseline="30000" dirty="0"/>
              <a:t>(Wikipedia)</a:t>
            </a:r>
            <a:endParaRPr lang="en-US" altLang="en-US" sz="1900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30" y="1863275"/>
            <a:ext cx="4496058" cy="38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8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09E099F-D9B8-4DFC-A652-360CABB65D3A}" type="slidenum">
              <a:rPr lang="en-US" altLang="en-US">
                <a:latin typeface="Cambria" panose="02040503050406030204" pitchFamily="18" charset="0"/>
              </a:rPr>
              <a:pPr eaLnBrk="1" hangingPunct="1"/>
              <a:t>4</a:t>
            </a:fld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 dirty="0">
                <a:latin typeface="Cambria" panose="02040503050406030204" pitchFamily="18" charset="0"/>
                <a:cs typeface="Times New Roman" pitchFamily="18" charset="0"/>
              </a:rPr>
              <a:t>Ransomware attacks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" y="1295400"/>
            <a:ext cx="7659169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09E099F-D9B8-4DFC-A652-360CABB65D3A}" type="slidenum">
              <a:rPr lang="en-US" altLang="en-US">
                <a:latin typeface="Cambria" panose="02040503050406030204" pitchFamily="18" charset="0"/>
              </a:rPr>
              <a:pPr eaLnBrk="1" hangingPunct="1"/>
              <a:t>5</a:t>
            </a:fld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 dirty="0" err="1">
                <a:latin typeface="Cambria" panose="02040503050406030204" pitchFamily="18" charset="0"/>
                <a:cs typeface="Times New Roman" pitchFamily="18" charset="0"/>
              </a:rPr>
              <a:t>Vulnerabilit</a:t>
            </a:r>
            <a:r>
              <a:rPr lang="ro-RO" altLang="en-US" sz="3300" dirty="0" err="1">
                <a:latin typeface="Cambria" panose="02040503050406030204" pitchFamily="18" charset="0"/>
                <a:cs typeface="Times New Roman" pitchFamily="18" charset="0"/>
              </a:rPr>
              <a:t>ăți</a:t>
            </a:r>
            <a:r>
              <a:rPr lang="ro-RO" altLang="en-US" sz="3300" dirty="0">
                <a:latin typeface="Cambria" panose="02040503050406030204" pitchFamily="18" charset="0"/>
                <a:cs typeface="Times New Roman" pitchFamily="18" charset="0"/>
              </a:rPr>
              <a:t> informat</a:t>
            </a:r>
            <a:r>
              <a:rPr lang="en-US" altLang="en-US" sz="3300" dirty="0">
                <a:latin typeface="Cambria" panose="02040503050406030204" pitchFamily="18" charset="0"/>
                <a:cs typeface="Times New Roman" pitchFamily="18" charset="0"/>
              </a:rPr>
              <a:t>ice </a:t>
            </a:r>
            <a:r>
              <a:rPr lang="en-US" altLang="en-US" sz="3300" dirty="0" err="1">
                <a:latin typeface="Cambria" panose="02040503050406030204" pitchFamily="18" charset="0"/>
                <a:cs typeface="Times New Roman" pitchFamily="18" charset="0"/>
              </a:rPr>
              <a:t>recente</a:t>
            </a:r>
            <a:r>
              <a:rPr lang="en-US" altLang="en-US" sz="3300" dirty="0">
                <a:latin typeface="Cambria" panose="02040503050406030204" pitchFamily="18" charset="0"/>
                <a:cs typeface="Times New Roman" pitchFamily="18" charset="0"/>
              </a:rPr>
              <a:t>: 2024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21336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https://securityboulevard.com/2024/04/vulnerabilities-for-ai-and-ml-applications-are-skyrocketing/</a:t>
            </a:r>
          </a:p>
        </p:txBody>
      </p:sp>
    </p:spTree>
    <p:extLst>
      <p:ext uri="{BB962C8B-B14F-4D97-AF65-F5344CB8AC3E}">
        <p14:creationId xmlns:p14="http://schemas.microsoft.com/office/powerpoint/2010/main" val="66494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F63DBF2-1513-485D-ACBC-E818A0185741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>
                <a:latin typeface="Cambria" pitchFamily="18" charset="0"/>
                <a:cs typeface="Times New Roman" pitchFamily="18" charset="0"/>
              </a:rPr>
              <a:t>I</a:t>
            </a:r>
            <a:r>
              <a:rPr lang="ro-RO" altLang="en-US" sz="3300">
                <a:latin typeface="Cambria" pitchFamily="18" charset="0"/>
                <a:cs typeface="Times New Roman" pitchFamily="18" charset="0"/>
              </a:rPr>
              <a:t>ntroducere</a:t>
            </a:r>
            <a:endParaRPr lang="en-US" altLang="en-US" sz="330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076" name="Text Box 46"/>
          <p:cNvSpPr txBox="1">
            <a:spLocks noChangeArrowheads="1"/>
          </p:cNvSpPr>
          <p:nvPr/>
        </p:nvSpPr>
        <p:spPr bwMode="auto">
          <a:xfrm>
            <a:off x="685800" y="1560513"/>
            <a:ext cx="8001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Cambria" pitchFamily="18" charset="0"/>
            </a:endParaRPr>
          </a:p>
        </p:txBody>
      </p:sp>
      <p:sp>
        <p:nvSpPr>
          <p:cNvPr id="3077" name="Text Box 47"/>
          <p:cNvSpPr txBox="1">
            <a:spLocks noChangeArrowheads="1"/>
          </p:cNvSpPr>
          <p:nvPr/>
        </p:nvSpPr>
        <p:spPr bwMode="auto">
          <a:xfrm>
            <a:off x="685800" y="2117725"/>
            <a:ext cx="83820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mbria" pitchFamily="18" charset="0"/>
              </a:rPr>
              <a:t>Secur</a:t>
            </a:r>
            <a:r>
              <a:rPr lang="ro-RO" altLang="en-US" sz="2000" dirty="0">
                <a:latin typeface="Cambria" pitchFamily="18" charset="0"/>
              </a:rPr>
              <a:t>itatea reţelei / a SO este un </a:t>
            </a:r>
            <a:r>
              <a:rPr lang="ro-RO" altLang="en-US" sz="2000" dirty="0">
                <a:solidFill>
                  <a:srgbClr val="CC3300"/>
                </a:solidFill>
                <a:latin typeface="Cambria" pitchFamily="18" charset="0"/>
              </a:rPr>
              <a:t>subiect fierbinte </a:t>
            </a:r>
            <a:r>
              <a:rPr lang="ro-RO" altLang="en-US" sz="2000" dirty="0">
                <a:latin typeface="Cambria" pitchFamily="18" charset="0"/>
              </a:rPr>
              <a:t>în lumea 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20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Securitate</a:t>
            </a:r>
            <a:r>
              <a:rPr lang="en-US" altLang="en-US" sz="2000" dirty="0">
                <a:latin typeface="Cambria" pitchFamily="18" charset="0"/>
              </a:rPr>
              <a:t>: </a:t>
            </a:r>
            <a:r>
              <a:rPr lang="ro-RO" altLang="en-US" sz="2000" dirty="0">
                <a:solidFill>
                  <a:srgbClr val="CC3300"/>
                </a:solidFill>
                <a:latin typeface="Cambria" pitchFamily="18" charset="0"/>
              </a:rPr>
              <a:t>garanţie/paşii</a:t>
            </a:r>
            <a:r>
              <a:rPr lang="ro-RO" altLang="en-US" sz="2000" dirty="0">
                <a:latin typeface="Cambria" pitchFamily="18" charset="0"/>
              </a:rPr>
              <a:t> care trebuie urmaţi pentru a proteja un computer şi informaţiile care sunt stocate pe acesta/termenul nu este absolut în context 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20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solidFill>
                  <a:srgbClr val="CC3300"/>
                </a:solidFill>
                <a:latin typeface="Cambria" pitchFamily="18" charset="0"/>
              </a:rPr>
              <a:t>Balanţă</a:t>
            </a:r>
            <a:r>
              <a:rPr lang="ro-RO" altLang="en-US" sz="2000" dirty="0">
                <a:latin typeface="Cambria" pitchFamily="18" charset="0"/>
              </a:rPr>
              <a:t> între </a:t>
            </a:r>
            <a:r>
              <a:rPr lang="ro-RO" altLang="en-US" sz="2000" dirty="0">
                <a:solidFill>
                  <a:srgbClr val="CC3300"/>
                </a:solidFill>
                <a:latin typeface="Cambria" pitchFamily="18" charset="0"/>
              </a:rPr>
              <a:t>accesibilitate şi securitate</a:t>
            </a:r>
            <a:r>
              <a:rPr lang="ro-RO" altLang="en-US" sz="2000" dirty="0">
                <a:latin typeface="Cambria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Utilizatorii preferă prima noţiune, administratorii pe cea de-a doua!</a:t>
            </a: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20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80492C-DAD4-4F30-914C-7F4A3DB5DDEB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>
                <a:latin typeface="Cambria" pitchFamily="18" charset="0"/>
                <a:cs typeface="Times New Roman" pitchFamily="18" charset="0"/>
              </a:rPr>
              <a:t>I</a:t>
            </a:r>
            <a:r>
              <a:rPr lang="ro-RO" altLang="en-US" sz="3300">
                <a:latin typeface="Cambria" pitchFamily="18" charset="0"/>
                <a:cs typeface="Times New Roman" pitchFamily="18" charset="0"/>
              </a:rPr>
              <a:t>ntroducere</a:t>
            </a:r>
            <a:endParaRPr lang="en-US" altLang="en-US" sz="330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85800" y="1560513"/>
            <a:ext cx="8001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Cambria" pitchFamily="18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382000" cy="563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Cambria" pitchFamily="18" charset="0"/>
              </a:rPr>
              <a:t>Nivelul de securitate depinde de mai mulţi factori</a:t>
            </a:r>
            <a:r>
              <a:rPr lang="en-US" altLang="en-US" sz="1800">
                <a:latin typeface="Cambria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mbria" pitchFamily="18" charset="0"/>
              </a:rPr>
              <a:t>T</a:t>
            </a:r>
            <a:r>
              <a:rPr lang="ro-RO" altLang="en-US" sz="1800" b="1">
                <a:latin typeface="Cambria" pitchFamily="18" charset="0"/>
              </a:rPr>
              <a:t>i</a:t>
            </a:r>
            <a:r>
              <a:rPr lang="en-US" altLang="en-US" sz="1800" b="1">
                <a:latin typeface="Cambria" pitchFamily="18" charset="0"/>
              </a:rPr>
              <a:t>p</a:t>
            </a:r>
            <a:r>
              <a:rPr lang="ro-RO" altLang="en-US" sz="1800" b="1">
                <a:latin typeface="Cambria" pitchFamily="18" charset="0"/>
              </a:rPr>
              <a:t>ul de b</a:t>
            </a:r>
            <a:r>
              <a:rPr lang="en-US" altLang="en-US" sz="1800" b="1">
                <a:latin typeface="Cambria" pitchFamily="18" charset="0"/>
              </a:rPr>
              <a:t>usiness </a:t>
            </a:r>
            <a:r>
              <a:rPr lang="ro-RO" altLang="en-US" sz="1800" b="1">
                <a:latin typeface="Cambria" pitchFamily="18" charset="0"/>
              </a:rPr>
              <a:t>al companiei</a:t>
            </a:r>
            <a:br>
              <a:rPr lang="en-US" altLang="en-US" sz="1800">
                <a:latin typeface="Cambria" pitchFamily="18" charset="0"/>
              </a:rPr>
            </a:br>
            <a:r>
              <a:rPr lang="ro-RO" altLang="en-US" sz="1800">
                <a:latin typeface="Cambria" pitchFamily="18" charset="0"/>
              </a:rPr>
              <a:t>- </a:t>
            </a:r>
            <a:r>
              <a:rPr lang="en-US" altLang="en-US" sz="1800">
                <a:latin typeface="Cambria" pitchFamily="18" charset="0"/>
              </a:rPr>
              <a:t>Institu</a:t>
            </a:r>
            <a:r>
              <a:rPr lang="ro-RO" altLang="en-US" sz="1800">
                <a:latin typeface="Cambria" pitchFamily="18" charset="0"/>
              </a:rPr>
              <a:t>ţ</a:t>
            </a:r>
            <a:r>
              <a:rPr lang="en-US" altLang="en-US" sz="1800">
                <a:latin typeface="Cambria" pitchFamily="18" charset="0"/>
              </a:rPr>
              <a:t>ii </a:t>
            </a:r>
            <a:r>
              <a:rPr lang="ro-RO" altLang="en-US" sz="1800">
                <a:latin typeface="Cambria" pitchFamily="18" charset="0"/>
              </a:rPr>
              <a:t>guvernamentale, juridice, etc. </a:t>
            </a:r>
            <a:endParaRPr lang="en-US" altLang="en-US" sz="180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Cambria" pitchFamily="18" charset="0"/>
              </a:rPr>
              <a:t>- Instituţii educaţionale (sunt stocate notele studenţilor, etc.)</a:t>
            </a:r>
            <a:endParaRPr lang="en-US" altLang="en-US" sz="180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Cambria" pitchFamily="18" charset="0"/>
              </a:rPr>
              <a:t>- Spitale, alte instituţii medicale / de sănătate</a:t>
            </a:r>
            <a:endParaRPr lang="en-US" altLang="en-US" sz="180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Cambria" pitchFamily="18" charset="0"/>
              </a:rPr>
              <a:t>- </a:t>
            </a:r>
            <a:r>
              <a:rPr lang="en-US" altLang="en-US" sz="1800">
                <a:latin typeface="Cambria" pitchFamily="18" charset="0"/>
              </a:rPr>
              <a:t>Compani</a:t>
            </a:r>
            <a:r>
              <a:rPr lang="ro-RO" altLang="en-US" sz="1800">
                <a:latin typeface="Cambria" pitchFamily="18" charset="0"/>
              </a:rPr>
              <a:t>i ce au contracte în domeniul militar / alte instituţii implicate în securitatea unui stat</a:t>
            </a:r>
            <a:endParaRPr lang="en-US" altLang="en-US" sz="180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Cambria" pitchFamily="18" charset="0"/>
              </a:rPr>
              <a:t>- Diverse companii / o</a:t>
            </a:r>
            <a:r>
              <a:rPr lang="en-US" altLang="en-US" sz="1800">
                <a:latin typeface="Cambria" pitchFamily="18" charset="0"/>
              </a:rPr>
              <a:t>rganiza</a:t>
            </a:r>
            <a:r>
              <a:rPr lang="ro-RO" altLang="en-US" sz="1800">
                <a:latin typeface="Cambria" pitchFamily="18" charset="0"/>
              </a:rPr>
              <a:t>ţii ce strâng date sub garanţia confidenţialităţii, etc.</a:t>
            </a:r>
            <a:endParaRPr lang="en-US" altLang="en-US" sz="180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1800" b="1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mbria" pitchFamily="18" charset="0"/>
              </a:rPr>
              <a:t>T</a:t>
            </a:r>
            <a:r>
              <a:rPr lang="ro-RO" altLang="en-US" sz="1800" b="1">
                <a:latin typeface="Cambria" pitchFamily="18" charset="0"/>
              </a:rPr>
              <a:t>ipul de date</a:t>
            </a:r>
            <a:r>
              <a:rPr lang="en-US" altLang="en-US" sz="1800">
                <a:latin typeface="Cambria" pitchFamily="18" charset="0"/>
              </a:rPr>
              <a:t> </a:t>
            </a:r>
            <a:r>
              <a:rPr lang="ro-RO" altLang="en-US" sz="1800" b="1">
                <a:latin typeface="Cambria" pitchFamily="18" charset="0"/>
              </a:rPr>
              <a:t>stocate în reţeaua / pe computerele companiei</a:t>
            </a:r>
            <a:r>
              <a:rPr lang="en-US" altLang="en-US" sz="1800">
                <a:latin typeface="Cambria" pitchFamily="18" charset="0"/>
              </a:rPr>
              <a:t> </a:t>
            </a:r>
            <a:br>
              <a:rPr lang="en-US" altLang="en-US" sz="1800">
                <a:latin typeface="Cambria" pitchFamily="18" charset="0"/>
              </a:rPr>
            </a:br>
            <a:r>
              <a:rPr lang="ro-RO" altLang="en-US" sz="1800">
                <a:latin typeface="Cambria" pitchFamily="18" charset="0"/>
              </a:rPr>
              <a:t>- Înregistrări cu privire la plata/informaţiile personale ale angajaţilor/clienţilor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Cambria" pitchFamily="18" charset="0"/>
              </a:rPr>
              <a:t>- Informaţii de natură contabilă, impozite, taxe, etc. </a:t>
            </a:r>
            <a:endParaRPr lang="en-US" altLang="en-US" sz="180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Cambria" pitchFamily="18" charset="0"/>
              </a:rPr>
              <a:t>- Secrete comerciale (planuri, desene, schiţe, reţete, strategii de afacere, etc.)</a:t>
            </a:r>
            <a:endParaRPr lang="en-US" altLang="en-US" sz="180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1800" b="1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b="1">
                <a:latin typeface="Cambria" pitchFamily="18" charset="0"/>
              </a:rPr>
              <a:t>Filozofia de m</a:t>
            </a:r>
            <a:r>
              <a:rPr lang="en-US" altLang="en-US" sz="1800" b="1">
                <a:latin typeface="Cambria" pitchFamily="18" charset="0"/>
              </a:rPr>
              <a:t>anagement</a:t>
            </a:r>
            <a:r>
              <a:rPr lang="ro-RO" altLang="en-US" sz="1800" b="1">
                <a:latin typeface="Cambria" pitchFamily="18" charset="0"/>
              </a:rPr>
              <a:t> a companiei</a:t>
            </a:r>
            <a:br>
              <a:rPr lang="en-US" altLang="en-US" sz="1800">
                <a:latin typeface="Cambria" pitchFamily="18" charset="0"/>
              </a:rPr>
            </a:br>
            <a:r>
              <a:rPr lang="en-US" altLang="en-US" sz="1800">
                <a:latin typeface="Cambria" pitchFamily="18" charset="0"/>
              </a:rPr>
              <a:t>- Compania considerat</a:t>
            </a:r>
            <a:r>
              <a:rPr lang="ro-RO" altLang="en-US" sz="1800">
                <a:latin typeface="Cambria" pitchFamily="18" charset="0"/>
              </a:rPr>
              <a:t>ă ca o mare, fericită familie...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Cambria" pitchFamily="18" charset="0"/>
              </a:rPr>
              <a:t>- Informaţia este accesibilă doar la momentul necesar / doar pentru cei direct interesaţi</a:t>
            </a:r>
            <a:r>
              <a:rPr lang="en-US" altLang="en-US" sz="1800">
                <a:latin typeface="Cambria" pitchFamily="18" charset="0"/>
              </a:rPr>
              <a:t> </a:t>
            </a:r>
            <a:br>
              <a:rPr lang="en-US" altLang="en-US" sz="1800">
                <a:latin typeface="Cambria" pitchFamily="18" charset="0"/>
              </a:rPr>
            </a:br>
            <a:endParaRPr lang="en-US" altLang="en-US" sz="18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FBF6DF-16D1-4C41-8930-689B3A2672E1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en-US">
                <a:latin typeface="Cambria" pitchFamily="18" charset="0"/>
                <a:cs typeface="Times New Roman" pitchFamily="18" charset="0"/>
              </a:rPr>
              <a:t>Evoluţia </a:t>
            </a:r>
            <a:r>
              <a:rPr lang="en-US" altLang="en-US">
                <a:latin typeface="Cambria" pitchFamily="18" charset="0"/>
                <a:cs typeface="Times New Roman" pitchFamily="18" charset="0"/>
              </a:rPr>
              <a:t>tipurilor de </a:t>
            </a:r>
            <a:r>
              <a:rPr lang="ro-RO" altLang="en-US">
                <a:latin typeface="Cambria" pitchFamily="18" charset="0"/>
                <a:cs typeface="Times New Roman" pitchFamily="18" charset="0"/>
              </a:rPr>
              <a:t>atacuri</a:t>
            </a:r>
            <a:endParaRPr lang="en-US" altLang="en-US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124" name="Picture 45" descr="02-Fig2-2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38288"/>
            <a:ext cx="66294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386D127-AE65-469F-8228-DF4597AA1812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>
                <a:latin typeface="Cambria" pitchFamily="18" charset="0"/>
                <a:cs typeface="Times New Roman" pitchFamily="18" charset="0"/>
              </a:rPr>
              <a:t>Evolu</a:t>
            </a:r>
            <a:r>
              <a:rPr lang="ro-RO" altLang="en-US" sz="3300">
                <a:latin typeface="Cambria" pitchFamily="18" charset="0"/>
                <a:cs typeface="Times New Roman" pitchFamily="18" charset="0"/>
              </a:rPr>
              <a:t>ția instrumentelor folosite de către atacatori în ultimii ani</a:t>
            </a:r>
            <a:endParaRPr lang="en-US" altLang="en-US" sz="330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2387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1791</Words>
  <Application>Microsoft Office PowerPoint</Application>
  <PresentationFormat>On-screen Show (4:3)</PresentationFormat>
  <Paragraphs>134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Cambria</vt:lpstr>
      <vt:lpstr>Times New Roman</vt:lpstr>
      <vt:lpstr>Default Design</vt:lpstr>
      <vt:lpstr>PowerPoint Presentation</vt:lpstr>
      <vt:lpstr>Criminalitatea cibernetică astăzi</vt:lpstr>
      <vt:lpstr>Criminalitatea cibernetică din ultimul timp</vt:lpstr>
      <vt:lpstr>Ransomware attacks</vt:lpstr>
      <vt:lpstr>Vulnerabilități informatice recente: 2024</vt:lpstr>
      <vt:lpstr>Introducere</vt:lpstr>
      <vt:lpstr>Introducere</vt:lpstr>
      <vt:lpstr>Evoluţia tipurilor de atacuri</vt:lpstr>
      <vt:lpstr>Evoluția instrumentelor folosite de către atacatori în ultimii ani</vt:lpstr>
      <vt:lpstr>Nume de utilizatori şi parole</vt:lpstr>
      <vt:lpstr>Alte măsuri standard de securitate</vt:lpstr>
      <vt:lpstr>Evoluția amenințărilor de securitate</vt:lpstr>
      <vt:lpstr>Evoluția amenințărilor de securitate</vt:lpstr>
      <vt:lpstr>Reţea privată virtuală - VPN</vt:lpstr>
      <vt:lpstr>Reţea privată virtuală - VPN</vt:lpstr>
      <vt:lpstr>Arhitectura clasică VPN</vt:lpstr>
      <vt:lpstr>Windows 10 firewall</vt:lpstr>
      <vt:lpstr>Firewall-uri pentru Linux</vt:lpstr>
      <vt:lpstr>Concluzii</vt:lpstr>
      <vt:lpstr>Concluzii (2)</vt:lpstr>
      <vt:lpstr>Concluzii (3)</vt:lpstr>
    </vt:vector>
  </TitlesOfParts>
  <Company>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Conectarea la retea</dc:title>
  <dc:creator>RZ</dc:creator>
  <cp:lastModifiedBy>Administrator</cp:lastModifiedBy>
  <cp:revision>106</cp:revision>
  <dcterms:created xsi:type="dcterms:W3CDTF">2006-12-18T08:21:20Z</dcterms:created>
  <dcterms:modified xsi:type="dcterms:W3CDTF">2024-04-24T14:24:38Z</dcterms:modified>
</cp:coreProperties>
</file>